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Y헤드라인M" panose="0203060000010101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4622" autoAdjust="0"/>
  </p:normalViewPr>
  <p:slideViewPr>
    <p:cSldViewPr>
      <p:cViewPr varScale="1">
        <p:scale>
          <a:sx n="72" d="100"/>
          <a:sy n="72" d="100"/>
        </p:scale>
        <p:origin x="636" y="114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77C58B6-473A-4E0E-A295-32C09B08E265}" type="datetime1">
              <a:rPr lang="ko-KR" altLang="en-US"/>
              <a:pPr lvl="0">
                <a:defRPr/>
              </a:pPr>
              <a:t>2025-01-27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6E7A423-BED8-4FBD-8818-1053A1C81A2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6E7A423-BED8-4FBD-8818-1053A1C81A29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3.jpeg"/><Relationship Id="rId4" Type="http://schemas.openxmlformats.org/officeDocument/2006/relationships/image" Target="../media/image2.pn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jp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jpeg"/><Relationship Id="rId5" Type="http://schemas.openxmlformats.org/officeDocument/2006/relationships/image" Target="../media/image4.png"/><Relationship Id="rId10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jpg"/><Relationship Id="rId5" Type="http://schemas.openxmlformats.org/officeDocument/2006/relationships/image" Target="../media/image4.png"/><Relationship Id="rId10" Type="http://schemas.openxmlformats.org/officeDocument/2006/relationships/image" Target="../media/image20.jp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8166100"/>
            <a:ext cx="15430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24250" y="3625850"/>
            <a:ext cx="11239500" cy="257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45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TF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2800" y="6584670"/>
            <a:ext cx="166624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6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육진</a:t>
            </a:r>
            <a:r>
              <a:rPr lang="en-US" sz="32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(</a:t>
            </a:r>
            <a:r>
              <a:rPr lang="ko-KR" sz="32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팀장</a:t>
            </a:r>
            <a:r>
              <a:rPr lang="en-US" sz="32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)</a:t>
            </a:r>
            <a:r>
              <a:rPr lang="en-US" altLang="ko-KR" sz="36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      </a:t>
            </a:r>
            <a:r>
              <a:rPr lang="ko-KR" altLang="ko-KR" sz="36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김수한</a:t>
            </a:r>
            <a:r>
              <a:rPr lang="en-US" altLang="ko-KR" sz="36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     </a:t>
            </a:r>
            <a:r>
              <a:rPr lang="ko-KR" altLang="ko-KR" sz="3600" b="0" i="0" u="none" strike="noStrike" spc="-100" dirty="0" err="1">
                <a:solidFill>
                  <a:srgbClr val="595959"/>
                </a:solidFill>
                <a:latin typeface="+mj-ea"/>
                <a:ea typeface="+mj-ea"/>
              </a:rPr>
              <a:t>남어진</a:t>
            </a:r>
            <a:r>
              <a:rPr lang="en-US" sz="36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     </a:t>
            </a:r>
            <a:r>
              <a:rPr lang="ko-KR" sz="3600" b="0" i="0" u="none" strike="noStrike" spc="-100" dirty="0" err="1">
                <a:solidFill>
                  <a:srgbClr val="595959"/>
                </a:solidFill>
                <a:latin typeface="+mj-ea"/>
                <a:ea typeface="+mj-ea"/>
              </a:rPr>
              <a:t>맹관묵</a:t>
            </a:r>
            <a:r>
              <a:rPr lang="en-US" sz="36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     </a:t>
            </a:r>
            <a:r>
              <a:rPr lang="ko-KR" sz="36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장윤진</a:t>
            </a:r>
          </a:p>
          <a:p>
            <a:pPr lvl="0" algn="ctr">
              <a:lnSpc>
                <a:spcPct val="108729"/>
              </a:lnSpc>
            </a:pPr>
            <a:r>
              <a:rPr lang="ko-KR" altLang="en-US" sz="36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기간  </a:t>
            </a:r>
            <a:r>
              <a:rPr lang="en-US" sz="3600" b="0" i="0" u="none" strike="noStrike" spc="-100" dirty="0">
                <a:solidFill>
                  <a:srgbClr val="595959"/>
                </a:solidFill>
                <a:latin typeface="+mj-ea"/>
                <a:ea typeface="+mj-ea"/>
              </a:rPr>
              <a:t>:  2025. 1.20. ~ 2025.1.27.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B8AF24-8672-430D-88C7-5F34A4B3461B}"/>
              </a:ext>
            </a:extLst>
          </p:cNvPr>
          <p:cNvGrpSpPr/>
          <p:nvPr/>
        </p:nvGrpSpPr>
        <p:grpSpPr>
          <a:xfrm>
            <a:off x="4032250" y="2374900"/>
            <a:ext cx="10236200" cy="812800"/>
            <a:chOff x="4025900" y="2374900"/>
            <a:chExt cx="10236200" cy="8128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5900" y="2374900"/>
              <a:ext cx="10236200" cy="812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D2AF78-0BF6-42A9-AFBB-088263C768BE}"/>
                </a:ext>
              </a:extLst>
            </p:cNvPr>
            <p:cNvSpPr txBox="1"/>
            <p:nvPr/>
          </p:nvSpPr>
          <p:spPr>
            <a:xfrm>
              <a:off x="4025900" y="2511403"/>
              <a:ext cx="10236200" cy="535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872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100" normalizeH="0" baseline="0" noProof="0" dirty="0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심화</a:t>
              </a:r>
              <a:r>
                <a:rPr kumimoji="0" lang="en-US" altLang="ko-KR" sz="2800" b="0" i="0" u="none" strike="noStrike" kern="1200" cap="none" spc="100" normalizeH="0" baseline="0" noProof="0" dirty="0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_AI </a:t>
              </a:r>
              <a:r>
                <a:rPr kumimoji="0" lang="en-US" altLang="ko-KR" sz="2800" b="0" i="0" u="none" strike="noStrike" kern="1200" cap="none" spc="100" normalizeH="0" baseline="0" noProof="0" dirty="0" err="1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Roboflow</a:t>
              </a:r>
              <a:r>
                <a:rPr kumimoji="0" lang="ko-KR" altLang="en-US" sz="2800" b="0" i="0" u="none" strike="noStrike" kern="1200" cap="none" spc="100" normalizeH="0" baseline="0" noProof="0" dirty="0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를</a:t>
              </a:r>
              <a:r>
                <a:rPr kumimoji="0" lang="en-US" altLang="ko-KR" sz="2800" b="0" i="0" u="none" strike="noStrike" kern="1200" cap="none" spc="100" normalizeH="0" baseline="0" noProof="0" dirty="0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2800" b="0" i="0" u="none" strike="noStrike" kern="1200" cap="none" spc="100" normalizeH="0" baseline="0" noProof="0" dirty="0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활용한</a:t>
              </a:r>
              <a:r>
                <a:rPr kumimoji="0" lang="en-US" altLang="ko-KR" sz="2800" b="0" i="0" u="none" strike="noStrike" kern="1200" cap="none" spc="100" normalizeH="0" baseline="0" noProof="0" dirty="0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2800" b="0" i="0" u="none" strike="noStrike" kern="1200" cap="none" spc="100" normalizeH="0" baseline="0" noProof="0" dirty="0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부유물탐지</a:t>
              </a:r>
              <a:r>
                <a:rPr kumimoji="0" lang="en-US" altLang="ko-KR" sz="2800" b="0" i="0" u="none" strike="noStrike" kern="1200" cap="none" spc="100" normalizeH="0" baseline="0" noProof="0" dirty="0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2800" b="0" i="0" u="none" strike="noStrike" kern="1200" cap="none" spc="100" normalizeH="0" baseline="0" noProof="0" dirty="0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시스템</a:t>
              </a:r>
              <a:r>
                <a:rPr kumimoji="0" lang="en-US" altLang="ko-KR" sz="2800" b="0" i="0" u="none" strike="noStrike" kern="1200" cap="none" spc="100" normalizeH="0" baseline="0" noProof="0" dirty="0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 </a:t>
              </a:r>
              <a:r>
                <a:rPr kumimoji="0" lang="ko-KR" altLang="en-US" sz="2800" b="0" i="0" u="none" strike="noStrike" kern="1200" cap="none" spc="100" normalizeH="0" baseline="0" noProof="0" dirty="0">
                  <a:ln>
                    <a:noFill/>
                  </a:ln>
                  <a:solidFill>
                    <a:srgbClr val="71513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구축과정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- </a:t>
            </a: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시행착오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9D045363-B4FF-4DB6-9DD5-66D6FE871148}"/>
              </a:ext>
            </a:extLst>
          </p:cNvPr>
          <p:cNvSpPr txBox="1"/>
          <p:nvPr/>
        </p:nvSpPr>
        <p:spPr>
          <a:xfrm>
            <a:off x="1451665" y="28956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R="0" lvl="0" algn="l" defTabSz="914400" rtl="0" eaLnBrk="1" fontAlgn="auto" latinLnBrk="0" hangingPunct="1">
              <a:lnSpc>
                <a:spcPct val="1369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학습 관련 이미지</a:t>
            </a: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C60124-8550-478F-A706-DA6CAD6FB4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08" y="3729985"/>
            <a:ext cx="10232550" cy="5791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694211-D9F7-4A5B-8B8A-0A45C494A1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38" y="2791465"/>
            <a:ext cx="13108354" cy="6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9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28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alt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sz="73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</a:t>
            </a:r>
            <a:endParaRPr lang="en-US" altLang="ko-KR" sz="7300" b="0" i="0" u="none" strike="noStrik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451665" y="2895600"/>
            <a:ext cx="65151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6950"/>
              </a:lnSpc>
              <a:defRPr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훈련모델별 비교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그래프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ko-KR" sz="24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1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05000" y="3479800"/>
            <a:ext cx="14224000" cy="51181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76794" y="3543300"/>
            <a:ext cx="8534411" cy="495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28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05000" y="3479800"/>
            <a:ext cx="14224000" cy="511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839200" y="3162300"/>
            <a:ext cx="622300" cy="622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alt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sz="73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</a:t>
            </a:r>
            <a:endParaRPr lang="en-US" altLang="ko-KR" sz="7300" b="0" i="0" u="none" strike="noStrik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8064DD6-D1FF-4203-8107-0D03145E8578}"/>
              </a:ext>
            </a:extLst>
          </p:cNvPr>
          <p:cNvGrpSpPr/>
          <p:nvPr/>
        </p:nvGrpSpPr>
        <p:grpSpPr>
          <a:xfrm>
            <a:off x="2057400" y="3568700"/>
            <a:ext cx="13896931" cy="4894028"/>
            <a:chOff x="2057400" y="3568700"/>
            <a:chExt cx="13896931" cy="4894028"/>
          </a:xfrm>
        </p:grpSpPr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42D5ABA4-2DB3-44F9-A136-CD2D6FA64137}"/>
                </a:ext>
              </a:extLst>
            </p:cNvPr>
            <p:cNvSpPr txBox="1"/>
            <p:nvPr/>
          </p:nvSpPr>
          <p:spPr>
            <a:xfrm>
              <a:off x="2057400" y="3568700"/>
              <a:ext cx="6515100" cy="4318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36950"/>
                </a:lnSpc>
                <a:defRPr/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latin typeface="+mj-ea"/>
                  <a:ea typeface="+mj-ea"/>
                </a:rPr>
                <a:t>훈련모델별 비교</a:t>
              </a:r>
              <a:r>
                <a:rPr lang="en-US" altLang="ko-KR" sz="2400" b="0" i="0" u="none" strike="noStrike" dirty="0">
                  <a:solidFill>
                    <a:srgbClr val="000000"/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b="0" i="0" u="none" strike="noStrike" dirty="0">
                  <a:solidFill>
                    <a:srgbClr val="000000"/>
                  </a:solidFill>
                  <a:latin typeface="+mj-ea"/>
                  <a:ea typeface="+mj-ea"/>
                </a:rPr>
                <a:t>검증사진</a:t>
              </a:r>
              <a:r>
                <a:rPr lang="en-US" altLang="ko-KR" sz="2400" b="0" i="0" u="none" strike="noStrike" dirty="0">
                  <a:solidFill>
                    <a:srgbClr val="000000"/>
                  </a:solidFill>
                  <a:latin typeface="+mj-ea"/>
                  <a:ea typeface="+mj-ea"/>
                </a:rPr>
                <a:t>)</a:t>
              </a:r>
              <a:endParaRPr lang="ko-KR" sz="2400" b="0" i="0" u="none" strike="noStrike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1FC66D5-8C64-49F6-9175-DDA409177686}"/>
                </a:ext>
              </a:extLst>
            </p:cNvPr>
            <p:cNvGrpSpPr/>
            <p:nvPr/>
          </p:nvGrpSpPr>
          <p:grpSpPr>
            <a:xfrm>
              <a:off x="2084278" y="4028210"/>
              <a:ext cx="13870053" cy="4434518"/>
              <a:chOff x="2208973" y="4028210"/>
              <a:chExt cx="13870053" cy="443451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F50A60-1845-4390-B1FF-AB9E6B218C66}"/>
                  </a:ext>
                </a:extLst>
              </p:cNvPr>
              <p:cNvSpPr txBox="1"/>
              <p:nvPr/>
            </p:nvSpPr>
            <p:spPr>
              <a:xfrm>
                <a:off x="3994150" y="4041062"/>
                <a:ext cx="27432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400" dirty="0">
                    <a:latin typeface="+mj-ea"/>
                    <a:ea typeface="+mj-ea"/>
                  </a:rPr>
                  <a:t>YOLOv8n</a:t>
                </a:r>
                <a:r>
                  <a:rPr lang="en-US" altLang="ko-KR" sz="2000" dirty="0">
                    <a:latin typeface="+mj-ea"/>
                    <a:ea typeface="+mj-ea"/>
                  </a:rPr>
                  <a:t>(SGD, </a:t>
                </a:r>
                <a:r>
                  <a:rPr lang="ko-KR" altLang="en-US" sz="2000" dirty="0">
                    <a:latin typeface="+mj-ea"/>
                    <a:ea typeface="+mj-ea"/>
                  </a:rPr>
                  <a:t>초기</a:t>
                </a:r>
                <a:r>
                  <a:rPr lang="en-US" altLang="ko-KR" sz="2000" dirty="0">
                    <a:latin typeface="+mj-ea"/>
                    <a:ea typeface="+mj-ea"/>
                  </a:rPr>
                  <a:t>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0F8DD1-B1E2-4BA9-BE76-E92404BFE7A5}"/>
                  </a:ext>
                </a:extLst>
              </p:cNvPr>
              <p:cNvSpPr txBox="1"/>
              <p:nvPr/>
            </p:nvSpPr>
            <p:spPr>
              <a:xfrm>
                <a:off x="10751533" y="4028210"/>
                <a:ext cx="381498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400" dirty="0">
                    <a:latin typeface="+mj-ea"/>
                    <a:ea typeface="+mj-ea"/>
                  </a:rPr>
                  <a:t>YOLOv8n</a:t>
                </a:r>
                <a:r>
                  <a:rPr lang="en-US" altLang="ko-KR" sz="2000" dirty="0">
                    <a:latin typeface="+mj-ea"/>
                    <a:ea typeface="+mj-ea"/>
                  </a:rPr>
                  <a:t>(SGD,</a:t>
                </a:r>
                <a:r>
                  <a:rPr lang="ko-KR" altLang="en-US" sz="2000" dirty="0">
                    <a:latin typeface="+mj-ea"/>
                    <a:ea typeface="+mj-ea"/>
                  </a:rPr>
                  <a:t> </a:t>
                </a:r>
                <a:r>
                  <a:rPr lang="en-US" altLang="ko-KR" sz="2000" dirty="0">
                    <a:latin typeface="+mj-ea"/>
                    <a:ea typeface="+mj-ea"/>
                  </a:rPr>
                  <a:t>1500</a:t>
                </a:r>
                <a:r>
                  <a:rPr lang="ko-KR" altLang="en-US" sz="2000" dirty="0">
                    <a:latin typeface="+mj-ea"/>
                    <a:ea typeface="+mj-ea"/>
                  </a:rPr>
                  <a:t>훈련</a:t>
                </a:r>
                <a:r>
                  <a:rPr lang="en-US" altLang="ko-KR" sz="2000" dirty="0">
                    <a:latin typeface="+mj-ea"/>
                    <a:ea typeface="+mj-ea"/>
                  </a:rPr>
                  <a:t>)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3E0A678-29E1-4F9D-8985-C50A799C72B6}"/>
                  </a:ext>
                </a:extLst>
              </p:cNvPr>
              <p:cNvGrpSpPr/>
              <p:nvPr/>
            </p:nvGrpSpPr>
            <p:grpSpPr>
              <a:xfrm>
                <a:off x="2208973" y="4502727"/>
                <a:ext cx="13870053" cy="3960001"/>
                <a:chOff x="2187273" y="4575341"/>
                <a:chExt cx="13870053" cy="3960001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D0AEB74B-45C6-444A-B9EC-015474DC62B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2187273" y="4575342"/>
                  <a:ext cx="6840000" cy="3960000"/>
                </a:xfrm>
                <a:prstGeom prst="rect">
                  <a:avLst/>
                </a:prstGeom>
              </p:spPr>
            </p:pic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FE52E690-D857-4BFE-B0C9-187348D52FDD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9217326" y="4575341"/>
                  <a:ext cx="6840000" cy="396000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28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05000" y="3479800"/>
            <a:ext cx="14224000" cy="511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839200" y="3162300"/>
            <a:ext cx="622300" cy="622300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alt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sz="73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</a:t>
            </a:r>
            <a:endParaRPr lang="en-US" altLang="ko-KR" sz="7300" b="0" i="0" u="none" strike="noStrik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16830FB-FA66-4C32-A4FE-6626BD7B94FE}"/>
              </a:ext>
            </a:extLst>
          </p:cNvPr>
          <p:cNvGrpSpPr/>
          <p:nvPr/>
        </p:nvGrpSpPr>
        <p:grpSpPr>
          <a:xfrm>
            <a:off x="2057400" y="3568700"/>
            <a:ext cx="13878108" cy="4901214"/>
            <a:chOff x="2057400" y="3568700"/>
            <a:chExt cx="13878108" cy="490121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B8CF065-52D0-4139-9AC9-6CF73DFA75F2}"/>
                </a:ext>
              </a:extLst>
            </p:cNvPr>
            <p:cNvGrpSpPr/>
            <p:nvPr/>
          </p:nvGrpSpPr>
          <p:grpSpPr>
            <a:xfrm>
              <a:off x="2080017" y="4027779"/>
              <a:ext cx="13855491" cy="4442135"/>
              <a:chOff x="2121582" y="4069344"/>
              <a:chExt cx="13855491" cy="4442135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5ACCB78-F5E3-4EA1-AAB9-9E09C7FFF821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2121582" y="4551479"/>
                <a:ext cx="6840000" cy="396000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0E0E2AE-4E34-492D-A5C2-B0D0EB0064D3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9137073" y="4547749"/>
                <a:ext cx="6840000" cy="39600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3CAC7B-47A1-4D0D-A4D9-F3A372B009CF}"/>
                  </a:ext>
                </a:extLst>
              </p:cNvPr>
              <p:cNvSpPr txBox="1"/>
              <p:nvPr/>
            </p:nvSpPr>
            <p:spPr>
              <a:xfrm>
                <a:off x="3873500" y="4086352"/>
                <a:ext cx="27432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400" dirty="0">
                    <a:latin typeface="+mn-ea"/>
                  </a:rPr>
                  <a:t>YOLOv8n</a:t>
                </a:r>
                <a:r>
                  <a:rPr lang="en-US" altLang="ko-KR" sz="2000" dirty="0">
                    <a:latin typeface="+mn-ea"/>
                  </a:rPr>
                  <a:t>(</a:t>
                </a:r>
                <a:r>
                  <a:rPr lang="en-US" altLang="ko-KR" sz="2000" dirty="0" err="1">
                    <a:latin typeface="+mn-ea"/>
                  </a:rPr>
                  <a:t>ADAMw</a:t>
                </a:r>
                <a:r>
                  <a:rPr lang="en-US" altLang="ko-KR" sz="2000" dirty="0">
                    <a:latin typeface="+mn-ea"/>
                  </a:rPr>
                  <a:t>)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D47CFE-AB98-468D-BEC3-098CE1A64738}"/>
                  </a:ext>
                </a:extLst>
              </p:cNvPr>
              <p:cNvSpPr txBox="1"/>
              <p:nvPr/>
            </p:nvSpPr>
            <p:spPr>
              <a:xfrm>
                <a:off x="11185473" y="4069344"/>
                <a:ext cx="27432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400" dirty="0">
                    <a:latin typeface="+mn-ea"/>
                  </a:rPr>
                  <a:t>YOLOv11n</a:t>
                </a:r>
                <a:r>
                  <a:rPr lang="en-US" altLang="ko-KR" sz="2000" dirty="0">
                    <a:latin typeface="+mn-ea"/>
                  </a:rPr>
                  <a:t>(</a:t>
                </a:r>
                <a:r>
                  <a:rPr lang="en-US" altLang="ko-KR" sz="2000" dirty="0" err="1">
                    <a:latin typeface="+mn-ea"/>
                  </a:rPr>
                  <a:t>ADAMw</a:t>
                </a:r>
                <a:r>
                  <a:rPr lang="en-US" altLang="ko-KR" sz="2000" dirty="0">
                    <a:latin typeface="+mn-ea"/>
                  </a:rPr>
                  <a:t>)</a:t>
                </a:r>
                <a:endParaRPr lang="en-US" altLang="ko-KR" sz="2400" dirty="0">
                  <a:latin typeface="+mn-ea"/>
                </a:endParaRPr>
              </a:p>
            </p:txBody>
          </p:sp>
        </p:grp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CF50EF35-6EED-482D-B160-256E08857007}"/>
                </a:ext>
              </a:extLst>
            </p:cNvPr>
            <p:cNvSpPr txBox="1"/>
            <p:nvPr/>
          </p:nvSpPr>
          <p:spPr>
            <a:xfrm>
              <a:off x="2057400" y="3568700"/>
              <a:ext cx="6515100" cy="4318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36950"/>
                </a:lnSpc>
                <a:defRPr/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latin typeface="+mn-ea"/>
                </a:rPr>
                <a:t>훈련모델별 비교</a:t>
              </a:r>
              <a:r>
                <a:rPr lang="en-US" altLang="ko-KR" sz="2400" b="0" i="0" u="none" strike="noStrike" dirty="0">
                  <a:solidFill>
                    <a:srgbClr val="000000"/>
                  </a:solidFill>
                  <a:latin typeface="+mn-ea"/>
                </a:rPr>
                <a:t>(</a:t>
              </a:r>
              <a:r>
                <a:rPr lang="ko-KR" altLang="en-US" sz="2400" b="0" i="0" u="none" strike="noStrike" dirty="0">
                  <a:solidFill>
                    <a:srgbClr val="000000"/>
                  </a:solidFill>
                  <a:latin typeface="+mn-ea"/>
                </a:rPr>
                <a:t>검증사진</a:t>
              </a:r>
              <a:r>
                <a:rPr lang="en-US" altLang="ko-KR" sz="2400" b="0" i="0" u="none" strike="noStrike" dirty="0">
                  <a:solidFill>
                    <a:srgbClr val="000000"/>
                  </a:solidFill>
                  <a:latin typeface="+mn-ea"/>
                </a:rPr>
                <a:t>)</a:t>
              </a:r>
              <a:endParaRPr lang="ko-KR" sz="2400" b="0" i="0" u="none" strike="noStrike" dirty="0">
                <a:solidFill>
                  <a:srgbClr val="000000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3479800"/>
            <a:ext cx="14224000" cy="511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3162300"/>
            <a:ext cx="6223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59000" y="3848100"/>
            <a:ext cx="13360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위 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가지 훈련모델 검증 및 비교 결과 훈련 설정 및 데이터 수량에 따라서 결과가 달라지는 현상을 발견하였고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이를 토대로 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SGD+YOLOv8n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을 적용한 모델이 가장 적합한 것으로 확인하였음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- </a:t>
            </a:r>
            <a:r>
              <a:rPr lang="ko-KR" alt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결론</a:t>
            </a:r>
            <a:endParaRPr lang="ko-KR" sz="7300" b="0" i="0" u="none" strike="noStrik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B71A3B-C6EE-4729-AA77-D69134691A4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599200" y="4914900"/>
            <a:ext cx="648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87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3479800"/>
            <a:ext cx="14224000" cy="511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3162300"/>
            <a:ext cx="6223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08200" y="3733800"/>
            <a:ext cx="13817600" cy="430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6950"/>
              </a:lnSpc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높은 퀄리티의 데이터를 다수 수집 및 훈련필요</a:t>
            </a: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36950"/>
              </a:lnSpc>
            </a:pP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13695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다수의 데이터를 활용하여 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latin typeface="+mj-ea"/>
                <a:ea typeface="+mj-ea"/>
              </a:rPr>
              <a:t>Roboflow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에서 훈련 시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무료 버전의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경우 제한된 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Credit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만을 </a:t>
            </a: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13695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ko-KR" altLang="en-US" sz="2400" dirty="0" err="1">
                <a:solidFill>
                  <a:srgbClr val="000000"/>
                </a:solidFill>
                <a:latin typeface="+mj-ea"/>
                <a:ea typeface="+mj-ea"/>
              </a:rPr>
              <a:t>사용해야하며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추가 훈련 시에는 유료 결제가 필요하기 때문에 이용이 제한적임</a:t>
            </a:r>
            <a:endParaRPr lang="en-US" altLang="ko-KR" sz="24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136950"/>
              </a:lnSpc>
            </a:pP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136950"/>
              </a:lnSpc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latin typeface="+mj-ea"/>
                <a:ea typeface="+mj-ea"/>
              </a:rPr>
              <a:t>Pycharm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에서는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모델 훈련 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시 연산속도가 빠른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GPU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를 사용하여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훈련시간 단축 필요</a:t>
            </a: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136950"/>
              </a:lnSpc>
            </a:pPr>
            <a:endParaRPr lang="en-US" altLang="ko-KR" sz="24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136950"/>
              </a:lnSpc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4.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최적의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Model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구성을 위해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Train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시 다양한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+mj-ea"/>
                <a:ea typeface="+mj-ea"/>
              </a:rPr>
              <a:t>하이퍼파라미터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적용 및 검증</a:t>
            </a:r>
            <a:endParaRPr lang="en-US" altLang="ko-KR" sz="24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- </a:t>
            </a:r>
            <a:r>
              <a:rPr lang="ko-KR" alt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보완점</a:t>
            </a:r>
            <a:endParaRPr lang="ko-KR" sz="7300" b="0" i="0" u="none" strike="noStrik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661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73700" y="3556000"/>
            <a:ext cx="7327900" cy="302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49500" y="3898900"/>
            <a:ext cx="13589000" cy="266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50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4100" y="3835400"/>
            <a:ext cx="2743200" cy="431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4400" y="3695700"/>
            <a:ext cx="482600" cy="48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050" y="3852517"/>
            <a:ext cx="2743200" cy="431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6050" y="3712817"/>
            <a:ext cx="482600" cy="48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00" y="3835400"/>
            <a:ext cx="2743200" cy="431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300" y="3695700"/>
            <a:ext cx="482600" cy="482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484100" y="5691909"/>
            <a:ext cx="2743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en-US" sz="3600" b="0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Q &amp; 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93050" y="4284317"/>
            <a:ext cx="2743200" cy="341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3000" b="0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과정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15854" y="5035550"/>
            <a:ext cx="2729346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3000" b="0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계획</a:t>
            </a:r>
            <a:r>
              <a:rPr lang="en-US" altLang="ko-KR" sz="3000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3000" b="0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및</a:t>
            </a:r>
            <a:r>
              <a:rPr lang="en-US" sz="3000" b="0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 </a:t>
            </a:r>
          </a:p>
          <a:p>
            <a:pPr lvl="0" algn="ctr">
              <a:lnSpc>
                <a:spcPct val="107070"/>
              </a:lnSpc>
            </a:pPr>
            <a:r>
              <a:rPr lang="ko-KR" sz="3000" b="0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준비사항</a:t>
            </a:r>
          </a:p>
        </p:txBody>
      </p:sp>
      <p:pic>
        <p:nvPicPr>
          <p:cNvPr id="26" name="Picture 8">
            <a:extLst>
              <a:ext uri="{FF2B5EF4-FFF2-40B4-BE49-F238E27FC236}">
                <a16:creationId xmlns:a16="http://schemas.microsoft.com/office/drawing/2014/main" id="{44A19811-107F-48E0-AE2D-8FA7D17359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55FC3D34-07DD-4D9C-9DAD-E2C55D136503}"/>
              </a:ext>
            </a:extLst>
          </p:cNvPr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7200" b="0" i="0" u="none" strike="noStrike" spc="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 차</a:t>
            </a:r>
            <a:endParaRPr lang="ko-KR" altLang="ko-KR" sz="7200" b="0" i="0" u="none" strike="noStrike" spc="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7200" i="0" u="none" strike="noStrike" dirty="0">
                <a:solidFill>
                  <a:srgbClr val="000000"/>
                </a:solidFill>
                <a:latin typeface="+mj-lt"/>
                <a:ea typeface="HY헤드라인M" panose="02030600000101010101" pitchFamily="18" charset="-127"/>
              </a:rPr>
              <a:t>계획</a:t>
            </a:r>
            <a:r>
              <a:rPr lang="en-US" altLang="ko-KR" sz="7200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ko-KR" sz="7200" i="0" u="none" strike="noStrike" dirty="0">
                <a:solidFill>
                  <a:srgbClr val="000000"/>
                </a:solidFill>
                <a:latin typeface="+mj-lt"/>
                <a:ea typeface="HY헤드라인M" panose="02030600000101010101" pitchFamily="18" charset="-127"/>
              </a:rPr>
              <a:t>및</a:t>
            </a:r>
            <a:r>
              <a:rPr lang="en-US" altLang="ko-KR" sz="7200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ko-KR" sz="7200" i="0" u="none" strike="noStrike" dirty="0">
                <a:solidFill>
                  <a:srgbClr val="000000"/>
                </a:solidFill>
                <a:latin typeface="+mj-lt"/>
                <a:ea typeface="HY헤드라인M" panose="02030600000101010101" pitchFamily="18" charset="-127"/>
              </a:rPr>
              <a:t>준비</a:t>
            </a:r>
            <a:r>
              <a:rPr lang="en-US" altLang="ko-KR" sz="7200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ko-KR" sz="7200" i="0" u="none" strike="noStrike" dirty="0">
                <a:solidFill>
                  <a:srgbClr val="000000"/>
                </a:solidFill>
                <a:latin typeface="+mj-lt"/>
                <a:ea typeface="HY헤드라인M" panose="02030600000101010101" pitchFamily="18" charset="-127"/>
              </a:rPr>
              <a:t>사항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36DC0-DBD9-4511-9A8D-318691E88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3479800"/>
            <a:ext cx="14224000" cy="5118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587F559-ADE8-4C51-9D4E-7EA4D50113E3}"/>
              </a:ext>
            </a:extLst>
          </p:cNvPr>
          <p:cNvSpPr txBox="1"/>
          <p:nvPr/>
        </p:nvSpPr>
        <p:spPr>
          <a:xfrm>
            <a:off x="2317750" y="4000500"/>
            <a:ext cx="13665200" cy="4286463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l">
              <a:lnSpc>
                <a:spcPct val="13695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+mj-ea"/>
                <a:ea typeface="+mj-ea"/>
              </a:rPr>
              <a:t>프로젝트 목표</a:t>
            </a:r>
            <a:endParaRPr lang="en-US" altLang="ko-KR" sz="28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13695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   AI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를 활용한 해상의 쓰레기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어망 등 부유물을 자동으로 탐지하는 시스템을 구축하여</a:t>
            </a: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13695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   탐지된 부유물을 분류 및 </a:t>
            </a:r>
            <a:r>
              <a:rPr lang="ko-KR" altLang="en-US" sz="2400" dirty="0" err="1">
                <a:solidFill>
                  <a:srgbClr val="000000"/>
                </a:solidFill>
                <a:latin typeface="+mj-ea"/>
                <a:ea typeface="+mj-ea"/>
              </a:rPr>
              <a:t>시각화하여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 체계적으로 관리하기 위함</a:t>
            </a: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136950"/>
              </a:lnSpc>
            </a:pPr>
            <a:endParaRPr lang="en-US" altLang="ko-KR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3695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+mj-ea"/>
                <a:ea typeface="+mj-ea"/>
              </a:rPr>
              <a:t>사용모델</a:t>
            </a:r>
            <a:endParaRPr lang="en-US" altLang="ko-KR" sz="28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3695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   ROBOFLOW , YOLOv8n, YOLOv11n</a:t>
            </a:r>
          </a:p>
          <a:p>
            <a:pPr>
              <a:lnSpc>
                <a:spcPct val="136950"/>
              </a:lnSpc>
            </a:pPr>
            <a:endParaRPr lang="en-US" altLang="ko-KR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36950"/>
              </a:lnSpc>
            </a:pPr>
            <a:r>
              <a:rPr lang="ko-KR" altLang="en-US" sz="2800" b="1" dirty="0" err="1">
                <a:solidFill>
                  <a:srgbClr val="000000"/>
                </a:solidFill>
                <a:latin typeface="+mj-ea"/>
                <a:ea typeface="+mj-ea"/>
              </a:rPr>
              <a:t>옵티마이저</a:t>
            </a:r>
            <a:endParaRPr lang="en-US" altLang="ko-KR" sz="28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3695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altLang="ko-KR" sz="2400" dirty="0" err="1">
                <a:solidFill>
                  <a:srgbClr val="000000"/>
                </a:solidFill>
                <a:latin typeface="+mj-ea"/>
                <a:ea typeface="+mj-ea"/>
              </a:rPr>
              <a:t>ADAMw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, SGD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3479800"/>
            <a:ext cx="14224000" cy="511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08200" y="35814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endParaRPr lang="en-US" altLang="ko-KR" sz="2400" dirty="0">
              <a:solidFill>
                <a:srgbClr val="000000"/>
              </a:solidFill>
              <a:ea typeface="esamanru OTF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- </a:t>
            </a: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시행착오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CB1F7DAC-3C8A-4A3F-B235-9178DE969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3162300"/>
            <a:ext cx="622300" cy="622300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245C72B5-A60C-4840-9047-9A50CC71F8B7}"/>
              </a:ext>
            </a:extLst>
          </p:cNvPr>
          <p:cNvSpPr txBox="1"/>
          <p:nvPr/>
        </p:nvSpPr>
        <p:spPr>
          <a:xfrm>
            <a:off x="2298700" y="4000500"/>
            <a:ext cx="13436600" cy="381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457200" lvl="0" indent="-457200" algn="l">
              <a:lnSpc>
                <a:spcPct val="136950"/>
              </a:lnSpc>
              <a:buAutoNum type="arabicPeriod"/>
            </a:pPr>
            <a:r>
              <a:rPr lang="en-US" altLang="ko-KR" sz="2400" b="1" dirty="0">
                <a:solidFill>
                  <a:srgbClr val="000000"/>
                </a:solidFill>
                <a:latin typeface="+mj-ea"/>
                <a:ea typeface="+mj-ea"/>
              </a:rPr>
              <a:t>Dataset</a:t>
            </a:r>
          </a:p>
          <a:p>
            <a:pPr lvl="0" algn="l">
              <a:lnSpc>
                <a:spcPct val="136950"/>
              </a:lnSpc>
            </a:pP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   - </a:t>
            </a:r>
            <a:r>
              <a:rPr lang="ko-KR" altLang="en-US" sz="2200" dirty="0">
                <a:solidFill>
                  <a:srgbClr val="000000"/>
                </a:solidFill>
                <a:latin typeface="+mj-ea"/>
                <a:ea typeface="+mj-ea"/>
              </a:rPr>
              <a:t>초기 </a:t>
            </a: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Dataset</a:t>
            </a:r>
            <a:r>
              <a:rPr lang="ko-KR" altLang="en-US" sz="2200" dirty="0">
                <a:solidFill>
                  <a:srgbClr val="000000"/>
                </a:solidFill>
                <a:latin typeface="+mj-ea"/>
                <a:ea typeface="+mj-ea"/>
              </a:rPr>
              <a:t> 구성 시 충분한 수량의 이미지 데이터 확보에 애로사항을 겪었으며</a:t>
            </a: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lvl="0" algn="l">
              <a:lnSpc>
                <a:spcPct val="136950"/>
              </a:lnSpc>
            </a:pP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     </a:t>
            </a:r>
            <a:r>
              <a:rPr lang="ko-KR" altLang="en-US" sz="2200" dirty="0">
                <a:solidFill>
                  <a:srgbClr val="000000"/>
                </a:solidFill>
                <a:latin typeface="+mj-ea"/>
                <a:ea typeface="+mj-ea"/>
              </a:rPr>
              <a:t>이로 인해 초기에는 이미지 품질이 낮았음</a:t>
            </a: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lvl="0" algn="l">
              <a:lnSpc>
                <a:spcPct val="136950"/>
              </a:lnSpc>
            </a:pP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     </a:t>
            </a:r>
            <a:r>
              <a:rPr lang="ko-KR" altLang="en-US" sz="2200" dirty="0">
                <a:solidFill>
                  <a:srgbClr val="000000"/>
                </a:solidFill>
                <a:latin typeface="+mj-ea"/>
                <a:ea typeface="+mj-ea"/>
              </a:rPr>
              <a:t>또한</a:t>
            </a: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2200" dirty="0" err="1">
                <a:solidFill>
                  <a:srgbClr val="000000"/>
                </a:solidFill>
                <a:latin typeface="+mj-ea"/>
                <a:ea typeface="+mj-ea"/>
              </a:rPr>
              <a:t>라벨링</a:t>
            </a:r>
            <a:r>
              <a:rPr lang="ko-KR" altLang="en-US" sz="2200" dirty="0">
                <a:solidFill>
                  <a:srgbClr val="000000"/>
                </a:solidFill>
                <a:latin typeface="+mj-ea"/>
                <a:ea typeface="+mj-ea"/>
              </a:rPr>
              <a:t> 시 플라스틱이 과도하게 많아 모델 검증 시 과소적합 현상이 발생하여 </a:t>
            </a:r>
            <a:endParaRPr lang="en-US" altLang="ko-KR" sz="22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136950"/>
              </a:lnSpc>
            </a:pP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     </a:t>
            </a:r>
            <a:r>
              <a:rPr lang="ko-KR" altLang="en-US" sz="2200" dirty="0">
                <a:solidFill>
                  <a:srgbClr val="000000"/>
                </a:solidFill>
                <a:latin typeface="+mj-ea"/>
                <a:ea typeface="+mj-ea"/>
              </a:rPr>
              <a:t>객체 탐지가 불가하였음</a:t>
            </a: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lvl="0" algn="l">
              <a:lnSpc>
                <a:spcPct val="136950"/>
              </a:lnSpc>
            </a:pPr>
            <a:endParaRPr lang="en-US" altLang="ko-KR" sz="22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136950"/>
              </a:lnSpc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-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더 많은 데이터를 활용하여 훈련하기 위하여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Roboflow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Universe</a:t>
            </a:r>
            <a:r>
              <a:rPr lang="ko-KR" altLang="en-US" sz="2200" dirty="0">
                <a:solidFill>
                  <a:srgbClr val="000000"/>
                </a:solidFill>
                <a:latin typeface="+mj-ea"/>
                <a:ea typeface="+mj-ea"/>
              </a:rPr>
              <a:t>의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Dataset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활용하려 했으나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</a:p>
          <a:p>
            <a:pPr lvl="0" algn="l">
              <a:lnSpc>
                <a:spcPct val="136950"/>
              </a:lnSpc>
            </a:pPr>
            <a:r>
              <a:rPr lang="en-US" altLang="ko-KR" sz="2200" dirty="0">
                <a:solidFill>
                  <a:srgbClr val="000000"/>
                </a:solidFill>
                <a:latin typeface="+mj-ea"/>
                <a:ea typeface="+mj-ea"/>
              </a:rPr>
              <a:t>    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해당 사이트 활용 미숙으로 활용 실패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-&gt;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Aihub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Dataset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을 활용하여 많은 이미지 데이터 확보성공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61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- </a:t>
            </a: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시행착오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65678840-4E2B-4EE6-9696-6A93CAFE57B0}"/>
              </a:ext>
            </a:extLst>
          </p:cNvPr>
          <p:cNvSpPr txBox="1"/>
          <p:nvPr/>
        </p:nvSpPr>
        <p:spPr>
          <a:xfrm>
            <a:off x="1451665" y="28956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주제에 관련된 이미지 및 동영상 찾기</a:t>
            </a: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A643A43-53FA-4FEE-84E7-0301DA89BC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194769"/>
            <a:ext cx="14015985" cy="62173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E7C0B-D297-4517-926A-0BC570D3F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15" y="1981130"/>
            <a:ext cx="13042900" cy="74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5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- </a:t>
            </a: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시행착오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90CCED2D-8697-42C1-965C-01F16A47D23B}"/>
              </a:ext>
            </a:extLst>
          </p:cNvPr>
          <p:cNvSpPr txBox="1"/>
          <p:nvPr/>
        </p:nvSpPr>
        <p:spPr>
          <a:xfrm>
            <a:off x="1451665" y="28956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이미지 </a:t>
            </a:r>
            <a:r>
              <a:rPr lang="ko-KR" altLang="en-US" sz="2400" dirty="0" err="1">
                <a:solidFill>
                  <a:srgbClr val="000000"/>
                </a:solidFill>
                <a:latin typeface="+mj-ea"/>
                <a:ea typeface="+mj-ea"/>
              </a:rPr>
              <a:t>전처리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 과정들</a:t>
            </a: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17E0C2-0352-4A9F-AD56-DF7F215474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14" y="1632163"/>
            <a:ext cx="12835786" cy="78018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59DB087-0840-4A41-A393-7D4279731E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52" y="1851009"/>
            <a:ext cx="12288976" cy="73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3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- </a:t>
            </a: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시행착오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90CCED2D-8697-42C1-965C-01F16A47D23B}"/>
              </a:ext>
            </a:extLst>
          </p:cNvPr>
          <p:cNvSpPr txBox="1"/>
          <p:nvPr/>
        </p:nvSpPr>
        <p:spPr>
          <a:xfrm>
            <a:off x="1451665" y="28956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초기 모델 그래프 및 객체탐지 검증 이미지</a:t>
            </a:r>
            <a:endParaRPr lang="ko-KR" altLang="ko-KR" sz="24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1A2254-23A9-4297-8A3C-340C22FBC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65" y="3586400"/>
            <a:ext cx="13242926" cy="57044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A0D2A7-70CA-4C71-849A-DE433D4232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4" r="36176"/>
          <a:stretch/>
        </p:blipFill>
        <p:spPr>
          <a:xfrm>
            <a:off x="6139396" y="5132831"/>
            <a:ext cx="1633004" cy="12268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4A3EE7-A3CB-4E45-9968-B783363437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1" r="47261"/>
          <a:stretch/>
        </p:blipFill>
        <p:spPr>
          <a:xfrm>
            <a:off x="7921818" y="5103268"/>
            <a:ext cx="1222182" cy="12606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05E3F2-2ABB-4A27-B1E7-7F36421646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19" y="6173836"/>
            <a:ext cx="16235157" cy="276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5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3479800"/>
            <a:ext cx="14224000" cy="511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- </a:t>
            </a: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시행착오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CB1F7DAC-3C8A-4A3F-B235-9178DE969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3162300"/>
            <a:ext cx="622300" cy="622300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245C72B5-A60C-4840-9047-9A50CC71F8B7}"/>
              </a:ext>
            </a:extLst>
          </p:cNvPr>
          <p:cNvSpPr txBox="1"/>
          <p:nvPr/>
        </p:nvSpPr>
        <p:spPr>
          <a:xfrm>
            <a:off x="2298700" y="4610100"/>
            <a:ext cx="134366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R="0" lvl="0" algn="l" defTabSz="914400" rtl="0" eaLnBrk="1" fontAlgn="auto" latinLnBrk="0" hangingPunct="1">
              <a:lnSpc>
                <a:spcPct val="1369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2. Training</a:t>
            </a:r>
          </a:p>
          <a:p>
            <a:pPr lvl="0" algn="l">
              <a:lnSpc>
                <a:spcPct val="13695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  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-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초기 학습모델 구성 및 검증 후 과소적합 상태로 탐지성능이 낮아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추가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Dataset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을 구성하여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lvl="0" algn="l">
              <a:lnSpc>
                <a:spcPct val="136950"/>
              </a:lnSpc>
            </a:pPr>
            <a:r>
              <a:rPr lang="en-US" altLang="ko-KR" sz="2200" dirty="0">
                <a:solidFill>
                  <a:srgbClr val="000000"/>
                </a:solidFill>
                <a:latin typeface="+mn-ea"/>
              </a:rPr>
              <a:t>     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추가학습을 시도하였으나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모델에 추가학습이 된 것이 아닌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추가된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Dataset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에 대한 학습만이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lvl="0" algn="l">
              <a:lnSpc>
                <a:spcPct val="136950"/>
              </a:lnSpc>
            </a:pPr>
            <a:r>
              <a:rPr lang="en-US" altLang="ko-KR" sz="2200" dirty="0">
                <a:solidFill>
                  <a:srgbClr val="000000"/>
                </a:solidFill>
                <a:latin typeface="+mn-ea"/>
              </a:rPr>
              <a:t>     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진행되어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누적된 훈련모델 구성에 실패하였음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. </a:t>
            </a:r>
            <a:endParaRPr lang="en-US" altLang="ko-KR" sz="22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278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320000">
            <a:off x="11137900" y="457200"/>
            <a:ext cx="39751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280000">
            <a:off x="3187700" y="457200"/>
            <a:ext cx="3975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31800" y="571500"/>
            <a:ext cx="1524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03800" y="5715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800" y="812800"/>
            <a:ext cx="16675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5100" y="2717800"/>
            <a:ext cx="15430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05000" y="3479800"/>
            <a:ext cx="14224000" cy="511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839200" y="3162300"/>
            <a:ext cx="622300" cy="622300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D5658384-5609-4F9B-97F2-1C8CFB9C0A6F}"/>
              </a:ext>
            </a:extLst>
          </p:cNvPr>
          <p:cNvSpPr txBox="1"/>
          <p:nvPr/>
        </p:nvSpPr>
        <p:spPr>
          <a:xfrm>
            <a:off x="5245100" y="1206500"/>
            <a:ext cx="7810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r>
              <a:rPr lang="en-US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- </a:t>
            </a:r>
            <a:r>
              <a:rPr lang="ko-KR" sz="73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시행착오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AE1E10-3C79-4F3B-87CA-B3A4658B8269}"/>
              </a:ext>
            </a:extLst>
          </p:cNvPr>
          <p:cNvGrpSpPr/>
          <p:nvPr/>
        </p:nvGrpSpPr>
        <p:grpSpPr>
          <a:xfrm>
            <a:off x="2057400" y="3568700"/>
            <a:ext cx="13898890" cy="4913701"/>
            <a:chOff x="2057400" y="3568700"/>
            <a:chExt cx="13898890" cy="4913701"/>
          </a:xfrm>
        </p:grpSpPr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F04225A3-3790-4FEE-A957-1895DDF63647}"/>
                </a:ext>
              </a:extLst>
            </p:cNvPr>
            <p:cNvSpPr txBox="1"/>
            <p:nvPr/>
          </p:nvSpPr>
          <p:spPr>
            <a:xfrm>
              <a:off x="2057400" y="3568700"/>
              <a:ext cx="6515100" cy="4318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36950"/>
                </a:lnSpc>
                <a:defRPr/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latin typeface="+mj-ea"/>
                  <a:ea typeface="+mj-ea"/>
                </a:rPr>
                <a:t>추가훈련 적용 실패 사례</a:t>
              </a:r>
              <a:endParaRPr lang="ko-KR" sz="2400" b="0" i="0" u="none" strike="noStrike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585DE21-DD00-45D9-943E-2A93D48EABBF}"/>
                </a:ext>
              </a:extLst>
            </p:cNvPr>
            <p:cNvGrpSpPr/>
            <p:nvPr/>
          </p:nvGrpSpPr>
          <p:grpSpPr>
            <a:xfrm>
              <a:off x="2080490" y="4046880"/>
              <a:ext cx="13875800" cy="4435521"/>
              <a:chOff x="2108200" y="4046880"/>
              <a:chExt cx="13875800" cy="443552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C9C76C-17D9-486B-8BA2-3473C1A27E69}"/>
                  </a:ext>
                </a:extLst>
              </p:cNvPr>
              <p:cNvSpPr txBox="1"/>
              <p:nvPr/>
            </p:nvSpPr>
            <p:spPr>
              <a:xfrm>
                <a:off x="3732248" y="4046881"/>
                <a:ext cx="35873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YOLOv8n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(SGD,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1500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훈련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)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213CBE-6B05-48BE-B4D1-F050BB42A61F}"/>
                  </a:ext>
                </a:extLst>
              </p:cNvPr>
              <p:cNvSpPr txBox="1"/>
              <p:nvPr/>
            </p:nvSpPr>
            <p:spPr>
              <a:xfrm>
                <a:off x="10390693" y="4046880"/>
                <a:ext cx="434661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400" dirty="0">
                    <a:latin typeface="+mj-ea"/>
                    <a:ea typeface="+mj-ea"/>
                  </a:rPr>
                  <a:t>YOLOv8n</a:t>
                </a:r>
                <a:r>
                  <a:rPr lang="en-US" altLang="ko-KR" sz="2000" dirty="0">
                    <a:latin typeface="+mj-ea"/>
                    <a:ea typeface="+mj-ea"/>
                  </a:rPr>
                  <a:t>(SGD,</a:t>
                </a:r>
                <a:r>
                  <a:rPr lang="ko-KR" altLang="en-US" sz="2000" dirty="0">
                    <a:latin typeface="+mj-ea"/>
                    <a:ea typeface="+mj-ea"/>
                  </a:rPr>
                  <a:t> </a:t>
                </a:r>
                <a:r>
                  <a:rPr lang="en-US" altLang="ko-KR" sz="2000" dirty="0">
                    <a:latin typeface="+mj-ea"/>
                    <a:ea typeface="+mj-ea"/>
                  </a:rPr>
                  <a:t>1500++ </a:t>
                </a:r>
                <a:r>
                  <a:rPr lang="ko-KR" altLang="en-US" sz="2000" dirty="0">
                    <a:latin typeface="+mj-ea"/>
                    <a:ea typeface="+mj-ea"/>
                  </a:rPr>
                  <a:t>추가훈련</a:t>
                </a:r>
                <a:r>
                  <a:rPr lang="en-US" altLang="ko-KR" sz="2000" dirty="0">
                    <a:latin typeface="+mj-ea"/>
                    <a:ea typeface="+mj-ea"/>
                  </a:rPr>
                  <a:t>)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A7E2CD26-F5A3-40AF-9C87-3AFA625B1D7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8200" y="4522401"/>
                <a:ext cx="6840000" cy="39600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E84F31A0-7F51-49E4-9C18-C397F3CC208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0" y="4522401"/>
                <a:ext cx="6840000" cy="39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50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407</Words>
  <Application>Microsoft Office PowerPoint</Application>
  <PresentationFormat>사용자 지정</PresentationFormat>
  <Paragraphs>69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Calibri</vt:lpstr>
      <vt:lpstr>HY헤드라인M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장윤진</dc:creator>
  <cp:lastModifiedBy>김수한</cp:lastModifiedBy>
  <cp:revision>42</cp:revision>
  <dcterms:created xsi:type="dcterms:W3CDTF">2006-08-16T00:00:00Z</dcterms:created>
  <dcterms:modified xsi:type="dcterms:W3CDTF">2025-01-27T02:09:14Z</dcterms:modified>
  <cp:version>1000.0000.01</cp:version>
</cp:coreProperties>
</file>